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6" r:id="rId4"/>
    <p:sldId id="267" r:id="rId5"/>
    <p:sldId id="260" r:id="rId6"/>
    <p:sldId id="268" r:id="rId7"/>
    <p:sldId id="269" r:id="rId8"/>
    <p:sldId id="270" r:id="rId9"/>
    <p:sldId id="271" r:id="rId10"/>
    <p:sldId id="259" r:id="rId11"/>
    <p:sldId id="272" r:id="rId12"/>
    <p:sldId id="264" r:id="rId13"/>
    <p:sldId id="265"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y Tyree" initials="GT" lastIdx="4" clrIdx="0">
    <p:extLst>
      <p:ext uri="{19B8F6BF-5375-455C-9EA6-DF929625EA0E}">
        <p15:presenceInfo xmlns:p15="http://schemas.microsoft.com/office/powerpoint/2012/main" userId="9a4d9442f21e49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82406" autoAdjust="0"/>
  </p:normalViewPr>
  <p:slideViewPr>
    <p:cSldViewPr snapToGrid="0">
      <p:cViewPr varScale="1">
        <p:scale>
          <a:sx n="61" d="100"/>
          <a:sy n="61" d="100"/>
        </p:scale>
        <p:origin x="396" y="72"/>
      </p:cViewPr>
      <p:guideLst/>
    </p:cSldViewPr>
  </p:slideViewPr>
  <p:notesTextViewPr>
    <p:cViewPr>
      <p:scale>
        <a:sx n="100" d="100"/>
        <a:sy n="100" d="100"/>
      </p:scale>
      <p:origin x="0" y="0"/>
    </p:cViewPr>
  </p:notesTextViewPr>
  <p:sorterViewPr>
    <p:cViewPr>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48B05-5B77-4B60-B76F-758DF1232635}" type="datetimeFigureOut">
              <a:rPr lang="en-US" smtClean="0"/>
              <a:t>4/6/2016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E5723-EAF6-40C1-979E-A18CE62F5CE2}" type="slidenum">
              <a:rPr lang="en-US" smtClean="0"/>
              <a:t>‹#›</a:t>
            </a:fld>
            <a:endParaRPr lang="en-US"/>
          </a:p>
        </p:txBody>
      </p:sp>
    </p:spTree>
    <p:extLst>
      <p:ext uri="{BB962C8B-B14F-4D97-AF65-F5344CB8AC3E}">
        <p14:creationId xmlns:p14="http://schemas.microsoft.com/office/powerpoint/2010/main" val="2198947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I’d like to go over the use of understanding evolutionary trends and causes. These</a:t>
            </a:r>
            <a:r>
              <a:rPr lang="en-US" baseline="0" dirty="0" smtClean="0"/>
              <a:t> pieces of information hold the key to understanding how life has changed and will continue to change. This information has been able to give us insights into the lives of long-extinct forms of life, effectively a clear window into the past for watching past life. But who’s to say we this window can’t be applied to space too? Understanding evolution can show us how life would form and develop in different galaxies. It would show us a view clearer than any telescope on the possibilities of alien life and astrobiology.</a:t>
            </a:r>
            <a:endParaRPr lang="en-US" dirty="0"/>
          </a:p>
        </p:txBody>
      </p:sp>
      <p:sp>
        <p:nvSpPr>
          <p:cNvPr id="4" name="Slide Number Placeholder 3"/>
          <p:cNvSpPr>
            <a:spLocks noGrp="1"/>
          </p:cNvSpPr>
          <p:nvPr>
            <p:ph type="sldNum" sz="quarter" idx="10"/>
          </p:nvPr>
        </p:nvSpPr>
        <p:spPr/>
        <p:txBody>
          <a:bodyPr/>
          <a:lstStyle/>
          <a:p>
            <a:fld id="{F3EE5723-EAF6-40C1-979E-A18CE62F5CE2}" type="slidenum">
              <a:rPr lang="en-US" smtClean="0"/>
              <a:t>2</a:t>
            </a:fld>
            <a:endParaRPr lang="en-US"/>
          </a:p>
        </p:txBody>
      </p:sp>
    </p:spTree>
    <p:extLst>
      <p:ext uri="{BB962C8B-B14F-4D97-AF65-F5344CB8AC3E}">
        <p14:creationId xmlns:p14="http://schemas.microsoft.com/office/powerpoint/2010/main" val="4269696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can understand the</a:t>
            </a:r>
            <a:r>
              <a:rPr lang="en-US" baseline="0" dirty="0" smtClean="0"/>
              <a:t> cause of cellular differentiation, we’ve taken a huge step towards understanding the general development of complexity. This in turn will inform us of the necessary requirements to developing complexity, which will show us how and what it takes for alien life to become complex.</a:t>
            </a:r>
            <a:endParaRPr lang="en-US" dirty="0"/>
          </a:p>
        </p:txBody>
      </p:sp>
      <p:sp>
        <p:nvSpPr>
          <p:cNvPr id="4" name="Slide Number Placeholder 3"/>
          <p:cNvSpPr>
            <a:spLocks noGrp="1"/>
          </p:cNvSpPr>
          <p:nvPr>
            <p:ph type="sldNum" sz="quarter" idx="10"/>
          </p:nvPr>
        </p:nvSpPr>
        <p:spPr/>
        <p:txBody>
          <a:bodyPr/>
          <a:lstStyle/>
          <a:p>
            <a:fld id="{F3EE5723-EAF6-40C1-979E-A18CE62F5CE2}" type="slidenum">
              <a:rPr lang="en-US" smtClean="0"/>
              <a:t>12</a:t>
            </a:fld>
            <a:endParaRPr lang="en-US"/>
          </a:p>
        </p:txBody>
      </p:sp>
    </p:spTree>
    <p:extLst>
      <p:ext uri="{BB962C8B-B14F-4D97-AF65-F5344CB8AC3E}">
        <p14:creationId xmlns:p14="http://schemas.microsoft.com/office/powerpoint/2010/main" val="1904933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give some thanks to everyone in the </a:t>
            </a:r>
            <a:r>
              <a:rPr lang="en-US" dirty="0" err="1" smtClean="0"/>
              <a:t>Michod</a:t>
            </a:r>
            <a:r>
              <a:rPr lang="en-US" dirty="0" smtClean="0"/>
              <a:t> lab for answering</a:t>
            </a:r>
            <a:r>
              <a:rPr lang="en-US" baseline="0" dirty="0" smtClean="0"/>
              <a:t> my questions and always helping me. Additionally, the Fares lab has allowed us to use their gene gun, which was really kind of them. Thanks are needed for the UA-NASA Space Grant Program for giving me this opportunity. Also, NASA and the NSF for their funding.</a:t>
            </a:r>
            <a:endParaRPr lang="en-US" dirty="0"/>
          </a:p>
        </p:txBody>
      </p:sp>
      <p:sp>
        <p:nvSpPr>
          <p:cNvPr id="4" name="Slide Number Placeholder 3"/>
          <p:cNvSpPr>
            <a:spLocks noGrp="1"/>
          </p:cNvSpPr>
          <p:nvPr>
            <p:ph type="sldNum" sz="quarter" idx="10"/>
          </p:nvPr>
        </p:nvSpPr>
        <p:spPr/>
        <p:txBody>
          <a:bodyPr/>
          <a:lstStyle/>
          <a:p>
            <a:fld id="{F3EE5723-EAF6-40C1-979E-A18CE62F5CE2}" type="slidenum">
              <a:rPr lang="en-US" smtClean="0"/>
              <a:t>13</a:t>
            </a:fld>
            <a:endParaRPr lang="en-US"/>
          </a:p>
        </p:txBody>
      </p:sp>
    </p:spTree>
    <p:extLst>
      <p:ext uri="{BB962C8B-B14F-4D97-AF65-F5344CB8AC3E}">
        <p14:creationId xmlns:p14="http://schemas.microsoft.com/office/powerpoint/2010/main" val="110449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 its our team</a:t>
            </a:r>
            <a:r>
              <a:rPr lang="en-US" baseline="0" dirty="0" smtClean="0"/>
              <a:t> or other astrobiologists, we’re all most interested in complex alien life. Finding bacteria on Mars would be amazing and have a huge impact, but a humanoid would be even more extraordinary. </a:t>
            </a:r>
            <a:r>
              <a:rPr lang="en-US" dirty="0" smtClean="0"/>
              <a:t>For</a:t>
            </a:r>
            <a:r>
              <a:rPr lang="en-US" baseline="0" dirty="0" smtClean="0"/>
              <a:t> our project, we wanted to look at a specific step in evolution that would be especially informative for understanding complex life. This step, the development of different cell types, plays a key role in the developing complexity of organisms. We picked our model organisms, the Volvocine green </a:t>
            </a:r>
            <a:r>
              <a:rPr lang="en-US" baseline="0" dirty="0" err="1" smtClean="0"/>
              <a:t>algaes</a:t>
            </a:r>
            <a:r>
              <a:rPr lang="en-US" baseline="0" dirty="0" smtClean="0"/>
              <a:t>, because they are a closely-related group of species that haven’t all developed cellular differentiation. Here you can see an image of various </a:t>
            </a:r>
            <a:r>
              <a:rPr lang="en-US" baseline="0" dirty="0" err="1" smtClean="0"/>
              <a:t>algaes</a:t>
            </a:r>
            <a:r>
              <a:rPr lang="en-US" baseline="0" dirty="0" smtClean="0"/>
              <a:t> in the group. The first of which, </a:t>
            </a:r>
            <a:r>
              <a:rPr lang="en-US" baseline="0" dirty="0" err="1" smtClean="0"/>
              <a:t>Chlamydomonas</a:t>
            </a:r>
            <a:r>
              <a:rPr lang="en-US" baseline="0" dirty="0" smtClean="0"/>
              <a:t>, each of these cells is an individual organism. But for Gonium, this cluster of cells is an organism. Each </a:t>
            </a:r>
            <a:r>
              <a:rPr lang="en-US" baseline="0" dirty="0" err="1" smtClean="0"/>
              <a:t>Pandorina</a:t>
            </a:r>
            <a:r>
              <a:rPr lang="en-US" baseline="0" dirty="0" smtClean="0"/>
              <a:t>  is also a cluster of cells, but has a 3d formation as well, unlike the 2d sheet of cells in Gonium. </a:t>
            </a:r>
            <a:r>
              <a:rPr lang="en-US" baseline="0" dirty="0" err="1" smtClean="0"/>
              <a:t>Eudorina</a:t>
            </a:r>
            <a:r>
              <a:rPr lang="en-US" baseline="0" dirty="0" smtClean="0"/>
              <a:t> has semi-specialized cells, and </a:t>
            </a:r>
            <a:r>
              <a:rPr lang="en-US" baseline="0" dirty="0" err="1" smtClean="0"/>
              <a:t>Pleodorina</a:t>
            </a:r>
            <a:r>
              <a:rPr lang="en-US" baseline="0" dirty="0" smtClean="0"/>
              <a:t> and </a:t>
            </a:r>
            <a:r>
              <a:rPr lang="en-US" baseline="0" dirty="0" err="1" smtClean="0"/>
              <a:t>Volvox</a:t>
            </a:r>
            <a:r>
              <a:rPr lang="en-US" baseline="0" dirty="0" smtClean="0"/>
              <a:t> have cellular differentiation. As you can see, in this one group of species, there are various levels of complexity. This is extremely useful for the analysis of these traits.</a:t>
            </a:r>
            <a:endParaRPr lang="en-US" dirty="0"/>
          </a:p>
        </p:txBody>
      </p:sp>
      <p:sp>
        <p:nvSpPr>
          <p:cNvPr id="4" name="Slide Number Placeholder 3"/>
          <p:cNvSpPr>
            <a:spLocks noGrp="1"/>
          </p:cNvSpPr>
          <p:nvPr>
            <p:ph type="sldNum" sz="quarter" idx="10"/>
          </p:nvPr>
        </p:nvSpPr>
        <p:spPr/>
        <p:txBody>
          <a:bodyPr/>
          <a:lstStyle/>
          <a:p>
            <a:fld id="{F3EE5723-EAF6-40C1-979E-A18CE62F5CE2}" type="slidenum">
              <a:rPr lang="en-US" smtClean="0"/>
              <a:t>3</a:t>
            </a:fld>
            <a:endParaRPr lang="en-US"/>
          </a:p>
        </p:txBody>
      </p:sp>
    </p:spTree>
    <p:extLst>
      <p:ext uri="{BB962C8B-B14F-4D97-AF65-F5344CB8AC3E}">
        <p14:creationId xmlns:p14="http://schemas.microsoft.com/office/powerpoint/2010/main" val="106499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here’s the technical portion. All of the different algae in our model organism group have a gene called </a:t>
            </a:r>
            <a:r>
              <a:rPr lang="en-US" baseline="0" dirty="0" err="1" smtClean="0"/>
              <a:t>regA</a:t>
            </a:r>
            <a:r>
              <a:rPr lang="en-US" baseline="0" dirty="0" smtClean="0"/>
              <a:t>, even though they don’t all have Cellular Differentiation. That means the gene is used for some other purpose. But in the species that have Cellular Differentiation, a mutation in </a:t>
            </a:r>
            <a:r>
              <a:rPr lang="en-US" baseline="0" dirty="0" err="1" smtClean="0"/>
              <a:t>regA</a:t>
            </a:r>
            <a:r>
              <a:rPr lang="en-US" baseline="0" dirty="0" smtClean="0"/>
              <a:t> will cause them to be unable to control their Cellular Differentiation. This leads us to suspect that changes in </a:t>
            </a:r>
            <a:r>
              <a:rPr lang="en-US" baseline="0" dirty="0" err="1" smtClean="0"/>
              <a:t>regA</a:t>
            </a:r>
            <a:r>
              <a:rPr lang="en-US" baseline="0" dirty="0" smtClean="0"/>
              <a:t> were the cause of these species gaining Cellular Differentiation.</a:t>
            </a:r>
            <a:endParaRPr lang="en-US" dirty="0"/>
          </a:p>
        </p:txBody>
      </p:sp>
      <p:sp>
        <p:nvSpPr>
          <p:cNvPr id="4" name="Slide Number Placeholder 3"/>
          <p:cNvSpPr>
            <a:spLocks noGrp="1"/>
          </p:cNvSpPr>
          <p:nvPr>
            <p:ph type="sldNum" sz="quarter" idx="10"/>
          </p:nvPr>
        </p:nvSpPr>
        <p:spPr/>
        <p:txBody>
          <a:bodyPr/>
          <a:lstStyle/>
          <a:p>
            <a:fld id="{F3EE5723-EAF6-40C1-979E-A18CE62F5CE2}" type="slidenum">
              <a:rPr lang="en-US" smtClean="0"/>
              <a:t>4</a:t>
            </a:fld>
            <a:endParaRPr lang="en-US"/>
          </a:p>
        </p:txBody>
      </p:sp>
    </p:spTree>
    <p:extLst>
      <p:ext uri="{BB962C8B-B14F-4D97-AF65-F5344CB8AC3E}">
        <p14:creationId xmlns:p14="http://schemas.microsoft.com/office/powerpoint/2010/main" val="1857355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we have our two</a:t>
            </a:r>
            <a:r>
              <a:rPr lang="en-US" baseline="0" dirty="0" smtClean="0"/>
              <a:t> hypotheses. The first is that changes in </a:t>
            </a:r>
            <a:r>
              <a:rPr lang="en-US" baseline="0" dirty="0" err="1" smtClean="0"/>
              <a:t>RegA</a:t>
            </a:r>
            <a:r>
              <a:rPr lang="en-US" baseline="0" dirty="0" smtClean="0"/>
              <a:t> are what caused Cellular Differentiation to develop. The second is that changes in the rest of the gene network that interacts with </a:t>
            </a:r>
            <a:r>
              <a:rPr lang="en-US" baseline="0" dirty="0" err="1" smtClean="0"/>
              <a:t>regA</a:t>
            </a:r>
            <a:r>
              <a:rPr lang="en-US" baseline="0" dirty="0" smtClean="0"/>
              <a:t> are what caused Cellular Differentiation to develop. </a:t>
            </a:r>
            <a:endParaRPr lang="en-US" dirty="0"/>
          </a:p>
        </p:txBody>
      </p:sp>
      <p:sp>
        <p:nvSpPr>
          <p:cNvPr id="4" name="Slide Number Placeholder 3"/>
          <p:cNvSpPr>
            <a:spLocks noGrp="1"/>
          </p:cNvSpPr>
          <p:nvPr>
            <p:ph type="sldNum" sz="quarter" idx="10"/>
          </p:nvPr>
        </p:nvSpPr>
        <p:spPr/>
        <p:txBody>
          <a:bodyPr/>
          <a:lstStyle/>
          <a:p>
            <a:fld id="{F3EE5723-EAF6-40C1-979E-A18CE62F5CE2}" type="slidenum">
              <a:rPr lang="en-US" smtClean="0"/>
              <a:t>5</a:t>
            </a:fld>
            <a:endParaRPr lang="en-US"/>
          </a:p>
        </p:txBody>
      </p:sp>
    </p:spTree>
    <p:extLst>
      <p:ext uri="{BB962C8B-B14F-4D97-AF65-F5344CB8AC3E}">
        <p14:creationId xmlns:p14="http://schemas.microsoft.com/office/powerpoint/2010/main" val="2945395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a:t>
            </a:r>
            <a:r>
              <a:rPr lang="en-US" dirty="0" err="1" smtClean="0"/>
              <a:t>RegA</a:t>
            </a:r>
            <a:r>
              <a:rPr lang="en-US" dirty="0" smtClean="0"/>
              <a:t> hypothesis is true, then the</a:t>
            </a:r>
            <a:r>
              <a:rPr lang="en-US" baseline="0" dirty="0" smtClean="0"/>
              <a:t> regenerator mutant would not recover with a healthy </a:t>
            </a:r>
            <a:r>
              <a:rPr lang="en-US" baseline="0" dirty="0" err="1" smtClean="0"/>
              <a:t>RegA</a:t>
            </a:r>
            <a:r>
              <a:rPr lang="en-US" baseline="0" dirty="0" smtClean="0"/>
              <a:t> gene from another species that didn’t have cellular differentiation. But if the Gene Network hypothesis were true, then the regenerator mutant would recover with a healthy </a:t>
            </a:r>
            <a:r>
              <a:rPr lang="en-US" baseline="0" dirty="0" err="1" smtClean="0"/>
              <a:t>RegA</a:t>
            </a:r>
            <a:r>
              <a:rPr lang="en-US" baseline="0" dirty="0" smtClean="0"/>
              <a:t> gene from another species, even though that species didn’t have cellular differentiation in the first place.</a:t>
            </a:r>
            <a:endParaRPr lang="en-US" dirty="0"/>
          </a:p>
        </p:txBody>
      </p:sp>
      <p:sp>
        <p:nvSpPr>
          <p:cNvPr id="4" name="Slide Number Placeholder 3"/>
          <p:cNvSpPr>
            <a:spLocks noGrp="1"/>
          </p:cNvSpPr>
          <p:nvPr>
            <p:ph type="sldNum" sz="quarter" idx="10"/>
          </p:nvPr>
        </p:nvSpPr>
        <p:spPr/>
        <p:txBody>
          <a:bodyPr/>
          <a:lstStyle/>
          <a:p>
            <a:fld id="{F3EE5723-EAF6-40C1-979E-A18CE62F5CE2}" type="slidenum">
              <a:rPr lang="en-US" smtClean="0"/>
              <a:t>7</a:t>
            </a:fld>
            <a:endParaRPr lang="en-US"/>
          </a:p>
        </p:txBody>
      </p:sp>
    </p:spTree>
    <p:extLst>
      <p:ext uri="{BB962C8B-B14F-4D97-AF65-F5344CB8AC3E}">
        <p14:creationId xmlns:p14="http://schemas.microsoft.com/office/powerpoint/2010/main" val="1350604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 methods, we have 3 steps, as shown here.</a:t>
            </a:r>
            <a:endParaRPr lang="en-US" dirty="0"/>
          </a:p>
        </p:txBody>
      </p:sp>
      <p:sp>
        <p:nvSpPr>
          <p:cNvPr id="4" name="Slide Number Placeholder 3"/>
          <p:cNvSpPr>
            <a:spLocks noGrp="1"/>
          </p:cNvSpPr>
          <p:nvPr>
            <p:ph type="sldNum" sz="quarter" idx="10"/>
          </p:nvPr>
        </p:nvSpPr>
        <p:spPr/>
        <p:txBody>
          <a:bodyPr/>
          <a:lstStyle/>
          <a:p>
            <a:fld id="{F3EE5723-EAF6-40C1-979E-A18CE62F5CE2}" type="slidenum">
              <a:rPr lang="en-US" smtClean="0"/>
              <a:t>8</a:t>
            </a:fld>
            <a:endParaRPr lang="en-US"/>
          </a:p>
        </p:txBody>
      </p:sp>
    </p:spTree>
    <p:extLst>
      <p:ext uri="{BB962C8B-B14F-4D97-AF65-F5344CB8AC3E}">
        <p14:creationId xmlns:p14="http://schemas.microsoft.com/office/powerpoint/2010/main" val="3663652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step, we had to make a plasmid, or a circular piece of DNA, to hold</a:t>
            </a:r>
            <a:r>
              <a:rPr lang="en-US" baseline="0" dirty="0" smtClean="0"/>
              <a:t> the </a:t>
            </a:r>
            <a:r>
              <a:rPr lang="en-US" baseline="0" dirty="0" err="1" smtClean="0"/>
              <a:t>regA</a:t>
            </a:r>
            <a:r>
              <a:rPr lang="en-US" baseline="0" dirty="0" smtClean="0"/>
              <a:t> gene and have a selectable marker. Our selection marker would give any cells that adopt the DNA a resistance to an antibiotic called Hygromycin. We need this because not all the cells will adopt the DNA into their genome when we try to transform them. With this selectable marker, if we put the cells we tried transforming in Hygromycin, then only the cells which got the DNA will live and we can pick them out so that all the cells we look at have the healthy </a:t>
            </a:r>
            <a:r>
              <a:rPr lang="en-US" baseline="0" dirty="0" err="1" smtClean="0"/>
              <a:t>regA</a:t>
            </a:r>
            <a:r>
              <a:rPr lang="en-US" baseline="0" dirty="0" smtClean="0"/>
              <a:t> gene. This was the most time consuming step, as we had to experiment with several different plasmid types, types of selection markers, levels of selection markers, and enzymes needed to create the plasmid.</a:t>
            </a:r>
            <a:endParaRPr lang="en-US" dirty="0"/>
          </a:p>
        </p:txBody>
      </p:sp>
      <p:sp>
        <p:nvSpPr>
          <p:cNvPr id="4" name="Slide Number Placeholder 3"/>
          <p:cNvSpPr>
            <a:spLocks noGrp="1"/>
          </p:cNvSpPr>
          <p:nvPr>
            <p:ph type="sldNum" sz="quarter" idx="10"/>
          </p:nvPr>
        </p:nvSpPr>
        <p:spPr/>
        <p:txBody>
          <a:bodyPr/>
          <a:lstStyle/>
          <a:p>
            <a:fld id="{F3EE5723-EAF6-40C1-979E-A18CE62F5CE2}" type="slidenum">
              <a:rPr lang="en-US" smtClean="0"/>
              <a:t>9</a:t>
            </a:fld>
            <a:endParaRPr lang="en-US"/>
          </a:p>
        </p:txBody>
      </p:sp>
    </p:spTree>
    <p:extLst>
      <p:ext uri="{BB962C8B-B14F-4D97-AF65-F5344CB8AC3E}">
        <p14:creationId xmlns:p14="http://schemas.microsoft.com/office/powerpoint/2010/main" val="3797720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a:t>
            </a:r>
            <a:r>
              <a:rPr lang="en-US" baseline="0" dirty="0" smtClean="0"/>
              <a:t> setting up for the transformations, we were able to start the process of trying to input the DNA into the mutant strain. To do this, we put the plasmids we created that carry the </a:t>
            </a:r>
            <a:r>
              <a:rPr lang="en-US" baseline="0" dirty="0" err="1" smtClean="0"/>
              <a:t>regA</a:t>
            </a:r>
            <a:r>
              <a:rPr lang="en-US" baseline="0" dirty="0" smtClean="0"/>
              <a:t> gene and the selection marker into gold </a:t>
            </a:r>
            <a:r>
              <a:rPr lang="en-US" baseline="0" dirty="0" err="1" smtClean="0"/>
              <a:t>microparticles</a:t>
            </a:r>
            <a:r>
              <a:rPr lang="en-US" baseline="0" dirty="0" smtClean="0"/>
              <a:t> and shoot them out of this gene gun. After shooting the mutant strain, we would put them in the selection marker and look for cells that did not die in the antibiotic. These cells would be picked out of the group of dead cells and placed together in another container. That’s if we get multiple cells that intake the plasmid though. On average, the target will intake the plasmid once for every ten thousand cells we shoot. So it would still take several shots to get one transformation. That’s why we are currently still working on this step.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3EE5723-EAF6-40C1-979E-A18CE62F5CE2}" type="slidenum">
              <a:rPr lang="en-US" smtClean="0"/>
              <a:t>10</a:t>
            </a:fld>
            <a:endParaRPr lang="en-US"/>
          </a:p>
        </p:txBody>
      </p:sp>
    </p:spTree>
    <p:extLst>
      <p:ext uri="{BB962C8B-B14F-4D97-AF65-F5344CB8AC3E}">
        <p14:creationId xmlns:p14="http://schemas.microsoft.com/office/powerpoint/2010/main" val="141079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Lastly, we have to look through</a:t>
            </a:r>
            <a:r>
              <a:rPr lang="en-US" baseline="0" dirty="0" smtClean="0"/>
              <a:t> the transformed cells and see if any of them are recovering or not</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F3EE5723-EAF6-40C1-979E-A18CE62F5CE2}" type="slidenum">
              <a:rPr lang="en-US" smtClean="0"/>
              <a:t>11</a:t>
            </a:fld>
            <a:endParaRPr lang="en-US"/>
          </a:p>
        </p:txBody>
      </p:sp>
    </p:spTree>
    <p:extLst>
      <p:ext uri="{BB962C8B-B14F-4D97-AF65-F5344CB8AC3E}">
        <p14:creationId xmlns:p14="http://schemas.microsoft.com/office/powerpoint/2010/main" val="2333400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4D7846D-BA7F-4BCB-8777-F69B63A0AC6D}" type="datetimeFigureOut">
              <a:rPr lang="en-US" smtClean="0"/>
              <a:t>4/6/2016</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BBE0E1E-BE17-4693-B8EC-19C4AD1F2705}"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111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D7846D-BA7F-4BCB-8777-F69B63A0AC6D}"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E0E1E-BE17-4693-B8EC-19C4AD1F2705}" type="slidenum">
              <a:rPr lang="en-US" smtClean="0"/>
              <a:t>‹#›</a:t>
            </a:fld>
            <a:endParaRPr lang="en-US"/>
          </a:p>
        </p:txBody>
      </p:sp>
    </p:spTree>
    <p:extLst>
      <p:ext uri="{BB962C8B-B14F-4D97-AF65-F5344CB8AC3E}">
        <p14:creationId xmlns:p14="http://schemas.microsoft.com/office/powerpoint/2010/main" val="177818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D7846D-BA7F-4BCB-8777-F69B63A0AC6D}"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E0E1E-BE17-4693-B8EC-19C4AD1F2705}" type="slidenum">
              <a:rPr lang="en-US" smtClean="0"/>
              <a:t>‹#›</a:t>
            </a:fld>
            <a:endParaRPr lang="en-US"/>
          </a:p>
        </p:txBody>
      </p:sp>
    </p:spTree>
    <p:extLst>
      <p:ext uri="{BB962C8B-B14F-4D97-AF65-F5344CB8AC3E}">
        <p14:creationId xmlns:p14="http://schemas.microsoft.com/office/powerpoint/2010/main" val="296743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D7846D-BA7F-4BCB-8777-F69B63A0AC6D}"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E0E1E-BE17-4693-B8EC-19C4AD1F2705}" type="slidenum">
              <a:rPr lang="en-US" smtClean="0"/>
              <a:t>‹#›</a:t>
            </a:fld>
            <a:endParaRPr lang="en-US"/>
          </a:p>
        </p:txBody>
      </p:sp>
    </p:spTree>
    <p:extLst>
      <p:ext uri="{BB962C8B-B14F-4D97-AF65-F5344CB8AC3E}">
        <p14:creationId xmlns:p14="http://schemas.microsoft.com/office/powerpoint/2010/main" val="18283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D7846D-BA7F-4BCB-8777-F69B63A0AC6D}"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E0E1E-BE17-4693-B8EC-19C4AD1F2705}"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22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D7846D-BA7F-4BCB-8777-F69B63A0AC6D}"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E0E1E-BE17-4693-B8EC-19C4AD1F2705}" type="slidenum">
              <a:rPr lang="en-US" smtClean="0"/>
              <a:t>‹#›</a:t>
            </a:fld>
            <a:endParaRPr lang="en-US"/>
          </a:p>
        </p:txBody>
      </p:sp>
    </p:spTree>
    <p:extLst>
      <p:ext uri="{BB962C8B-B14F-4D97-AF65-F5344CB8AC3E}">
        <p14:creationId xmlns:p14="http://schemas.microsoft.com/office/powerpoint/2010/main" val="119250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D7846D-BA7F-4BCB-8777-F69B63A0AC6D}" type="datetimeFigureOut">
              <a:rPr lang="en-US" smtClean="0"/>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BE0E1E-BE17-4693-B8EC-19C4AD1F2705}" type="slidenum">
              <a:rPr lang="en-US" smtClean="0"/>
              <a:t>‹#›</a:t>
            </a:fld>
            <a:endParaRPr lang="en-US"/>
          </a:p>
        </p:txBody>
      </p:sp>
    </p:spTree>
    <p:extLst>
      <p:ext uri="{BB962C8B-B14F-4D97-AF65-F5344CB8AC3E}">
        <p14:creationId xmlns:p14="http://schemas.microsoft.com/office/powerpoint/2010/main" val="21160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D7846D-BA7F-4BCB-8777-F69B63A0AC6D}" type="datetimeFigureOut">
              <a:rPr lang="en-US" smtClean="0"/>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BE0E1E-BE17-4693-B8EC-19C4AD1F2705}" type="slidenum">
              <a:rPr lang="en-US" smtClean="0"/>
              <a:t>‹#›</a:t>
            </a:fld>
            <a:endParaRPr lang="en-US"/>
          </a:p>
        </p:txBody>
      </p:sp>
    </p:spTree>
    <p:extLst>
      <p:ext uri="{BB962C8B-B14F-4D97-AF65-F5344CB8AC3E}">
        <p14:creationId xmlns:p14="http://schemas.microsoft.com/office/powerpoint/2010/main" val="219849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7846D-BA7F-4BCB-8777-F69B63A0AC6D}" type="datetimeFigureOut">
              <a:rPr lang="en-US" smtClean="0"/>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BE0E1E-BE17-4693-B8EC-19C4AD1F2705}" type="slidenum">
              <a:rPr lang="en-US" smtClean="0"/>
              <a:t>‹#›</a:t>
            </a:fld>
            <a:endParaRPr lang="en-US"/>
          </a:p>
        </p:txBody>
      </p:sp>
    </p:spTree>
    <p:extLst>
      <p:ext uri="{BB962C8B-B14F-4D97-AF65-F5344CB8AC3E}">
        <p14:creationId xmlns:p14="http://schemas.microsoft.com/office/powerpoint/2010/main" val="376740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7846D-BA7F-4BCB-8777-F69B63A0AC6D}"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E0E1E-BE17-4693-B8EC-19C4AD1F2705}" type="slidenum">
              <a:rPr lang="en-US" smtClean="0"/>
              <a:t>‹#›</a:t>
            </a:fld>
            <a:endParaRPr lang="en-US"/>
          </a:p>
        </p:txBody>
      </p:sp>
    </p:spTree>
    <p:extLst>
      <p:ext uri="{BB962C8B-B14F-4D97-AF65-F5344CB8AC3E}">
        <p14:creationId xmlns:p14="http://schemas.microsoft.com/office/powerpoint/2010/main" val="206552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7846D-BA7F-4BCB-8777-F69B63A0AC6D}"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E0E1E-BE17-4693-B8EC-19C4AD1F2705}" type="slidenum">
              <a:rPr lang="en-US" smtClean="0"/>
              <a:t>‹#›</a:t>
            </a:fld>
            <a:endParaRPr lang="en-US"/>
          </a:p>
        </p:txBody>
      </p:sp>
    </p:spTree>
    <p:extLst>
      <p:ext uri="{BB962C8B-B14F-4D97-AF65-F5344CB8AC3E}">
        <p14:creationId xmlns:p14="http://schemas.microsoft.com/office/powerpoint/2010/main" val="109342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4D7846D-BA7F-4BCB-8777-F69B63A0AC6D}" type="datetimeFigureOut">
              <a:rPr lang="en-US" smtClean="0"/>
              <a:t>4/6/2016</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BBE0E1E-BE17-4693-B8EC-19C4AD1F2705}" type="slidenum">
              <a:rPr lang="en-US" smtClean="0"/>
              <a:t>‹#›</a:t>
            </a:fld>
            <a:endParaRPr lang="en-US"/>
          </a:p>
        </p:txBody>
      </p:sp>
    </p:spTree>
    <p:extLst>
      <p:ext uri="{BB962C8B-B14F-4D97-AF65-F5344CB8AC3E}">
        <p14:creationId xmlns:p14="http://schemas.microsoft.com/office/powerpoint/2010/main" val="1356239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biology.umbc.edu/files/2013/04/stmiller_researchGroupDesc_2.jpg" TargetMode="External"/><Relationship Id="rId3" Type="http://schemas.openxmlformats.org/officeDocument/2006/relationships/hyperlink" Target="https://nimravid.files.wordpress.com/2008/04/volvocide-small.jpg?w=490" TargetMode="External"/><Relationship Id="rId7" Type="http://schemas.openxmlformats.org/officeDocument/2006/relationships/hyperlink" Target="https://qph.is.quoracdn.net/main-qimg-cec043ac61e46bdb6377cb62090354c0?convert_to_webp=true" TargetMode="External"/><Relationship Id="rId2" Type="http://schemas.openxmlformats.org/officeDocument/2006/relationships/hyperlink" Target="http://e.fastcompany.net/multisite_files/codesign/slideshow/2012/09/1670898-slide-0-evo-large.jpg" TargetMode="External"/><Relationship Id="rId1" Type="http://schemas.openxmlformats.org/officeDocument/2006/relationships/slideLayout" Target="../slideLayouts/slideLayout2.xml"/><Relationship Id="rId6" Type="http://schemas.openxmlformats.org/officeDocument/2006/relationships/hyperlink" Target="https://upload.wikimedia.org/wikipedia/commons/thumb/c/cf/Plasmid_(english).svg/2000px-Plasmid_(english).svg.png" TargetMode="External"/><Relationship Id="rId5" Type="http://schemas.openxmlformats.org/officeDocument/2006/relationships/hyperlink" Target="http://www.bio-protocol.org/attached/image/20131231/20131231214921_0080.jpg" TargetMode="External"/><Relationship Id="rId4" Type="http://schemas.openxmlformats.org/officeDocument/2006/relationships/hyperlink" Target="https://static-content.springer.com/esm/art:10.1186/1471-2164-7-321/MediaObjects/12864_2006_704_MOESM5_ESM.jpeg" TargetMode="External"/><Relationship Id="rId9" Type="http://schemas.openxmlformats.org/officeDocument/2006/relationships/hyperlink" Target="http://www.relativelyinteresting.com/wp-content/uploads/2013/02/are-we-alone.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264189"/>
            <a:ext cx="9966960" cy="2926080"/>
          </a:xfrm>
        </p:spPr>
        <p:txBody>
          <a:bodyPr>
            <a:normAutofit/>
          </a:bodyPr>
          <a:lstStyle/>
          <a:p>
            <a:r>
              <a:rPr lang="en-US" sz="6000" dirty="0" smtClean="0"/>
              <a:t>On the origins of cellular differentiation</a:t>
            </a:r>
            <a:endParaRPr lang="en-US" sz="6000" dirty="0"/>
          </a:p>
        </p:txBody>
      </p:sp>
      <p:sp>
        <p:nvSpPr>
          <p:cNvPr id="3" name="Subtitle 2"/>
          <p:cNvSpPr>
            <a:spLocks noGrp="1"/>
          </p:cNvSpPr>
          <p:nvPr>
            <p:ph type="subTitle" idx="1"/>
          </p:nvPr>
        </p:nvSpPr>
        <p:spPr>
          <a:xfrm>
            <a:off x="2434107" y="3869634"/>
            <a:ext cx="7250806" cy="547820"/>
          </a:xfrm>
        </p:spPr>
        <p:txBody>
          <a:bodyPr>
            <a:normAutofit fontScale="85000" lnSpcReduction="20000"/>
          </a:bodyPr>
          <a:lstStyle/>
          <a:p>
            <a:r>
              <a:rPr lang="en-US" dirty="0" smtClean="0"/>
              <a:t>Gary Tyree, Zach </a:t>
            </a:r>
            <a:r>
              <a:rPr lang="en-US" dirty="0" err="1" smtClean="0"/>
              <a:t>Grocheau</a:t>
            </a:r>
            <a:r>
              <a:rPr lang="en-US" dirty="0" smtClean="0"/>
              <a:t>-Wright, Dr. Richard </a:t>
            </a:r>
            <a:r>
              <a:rPr lang="en-US" dirty="0" err="1" smtClean="0"/>
              <a:t>Michod</a:t>
            </a:r>
            <a:r>
              <a:rPr lang="en-US" dirty="0" smtClean="0"/>
              <a:t/>
            </a:r>
            <a:br>
              <a:rPr lang="en-US" dirty="0" smtClean="0"/>
            </a:br>
            <a:endParaRPr lang="en-US" dirty="0"/>
          </a:p>
        </p:txBody>
      </p:sp>
      <p:pic>
        <p:nvPicPr>
          <p:cNvPr id="1028" name="Picture 4" descr="http://www.nasa.gov/sites/default/files/images/nasaLogo-570x4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25" y="437274"/>
            <a:ext cx="2611594" cy="20617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is site is in compliance with U. S. Section 508 accessibility stand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0554" y="437274"/>
            <a:ext cx="1572772" cy="20617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95470" y="4258372"/>
            <a:ext cx="7328079" cy="369332"/>
          </a:xfrm>
          <a:prstGeom prst="rect">
            <a:avLst/>
          </a:prstGeom>
          <a:noFill/>
        </p:spPr>
        <p:txBody>
          <a:bodyPr wrap="square" rtlCol="0">
            <a:spAutoFit/>
          </a:bodyPr>
          <a:lstStyle/>
          <a:p>
            <a:pPr algn="ctr"/>
            <a:r>
              <a:rPr lang="en-US" dirty="0" smtClean="0">
                <a:solidFill>
                  <a:schemeClr val="bg1"/>
                </a:solidFill>
              </a:rPr>
              <a:t>Space Grant Symposium, April 15</a:t>
            </a:r>
            <a:r>
              <a:rPr lang="en-US" baseline="30000" dirty="0" smtClean="0">
                <a:solidFill>
                  <a:schemeClr val="bg1"/>
                </a:solidFill>
              </a:rPr>
              <a:t>th</a:t>
            </a:r>
            <a:r>
              <a:rPr lang="en-US" dirty="0" smtClean="0">
                <a:solidFill>
                  <a:schemeClr val="bg1"/>
                </a:solidFill>
              </a:rPr>
              <a:t>, 2016</a:t>
            </a:r>
            <a:endParaRPr lang="en-US" dirty="0">
              <a:solidFill>
                <a:schemeClr val="bg1"/>
              </a:solidFill>
            </a:endParaRPr>
          </a:p>
        </p:txBody>
      </p:sp>
      <p:pic>
        <p:nvPicPr>
          <p:cNvPr id="1032" name="Picture 8" descr="http://aztechbeat.com/wp-content/uploads/2015/04/The-Uof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470" y="4627704"/>
            <a:ext cx="7204701" cy="1793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646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Transformations &amp; Analysis</a:t>
            </a:r>
            <a:endParaRPr lang="en-US" dirty="0"/>
          </a:p>
        </p:txBody>
      </p:sp>
      <p:sp>
        <p:nvSpPr>
          <p:cNvPr id="3" name="Content Placeholder 2"/>
          <p:cNvSpPr>
            <a:spLocks noGrp="1"/>
          </p:cNvSpPr>
          <p:nvPr>
            <p:ph idx="1"/>
          </p:nvPr>
        </p:nvSpPr>
        <p:spPr>
          <a:xfrm>
            <a:off x="796159" y="1965960"/>
            <a:ext cx="3791607" cy="2574870"/>
          </a:xfrm>
        </p:spPr>
        <p:txBody>
          <a:bodyPr/>
          <a:lstStyle/>
          <a:p>
            <a:r>
              <a:rPr lang="en-US" dirty="0" smtClean="0"/>
              <a:t>We are using a </a:t>
            </a:r>
            <a:r>
              <a:rPr lang="en-US" dirty="0" err="1" smtClean="0"/>
              <a:t>BioRad</a:t>
            </a:r>
            <a:r>
              <a:rPr lang="en-US" dirty="0" smtClean="0"/>
              <a:t> PDS-1000 gene gun to put the healthy </a:t>
            </a:r>
            <a:r>
              <a:rPr lang="en-US" dirty="0" err="1" smtClean="0"/>
              <a:t>regA</a:t>
            </a:r>
            <a:r>
              <a:rPr lang="en-US" dirty="0" smtClean="0"/>
              <a:t> in the mutant</a:t>
            </a:r>
          </a:p>
          <a:p>
            <a:r>
              <a:rPr lang="en-US" dirty="0" smtClean="0"/>
              <a:t>It shoots gold </a:t>
            </a:r>
            <a:r>
              <a:rPr lang="en-US" dirty="0" err="1" smtClean="0"/>
              <a:t>microparticles</a:t>
            </a:r>
            <a:r>
              <a:rPr lang="en-US" dirty="0" smtClean="0"/>
              <a:t> laced with a piece of DNA we want to integrate into the target’s genome</a:t>
            </a:r>
          </a:p>
        </p:txBody>
      </p:sp>
      <p:pic>
        <p:nvPicPr>
          <p:cNvPr id="2050" name="Picture 2" descr="http://www.bio-protocol.org/attached/image/20131231/20131231214921_00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442" y="2566100"/>
            <a:ext cx="7373225" cy="3331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476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Analysis</a:t>
            </a:r>
            <a:endParaRPr lang="en-US" dirty="0"/>
          </a:p>
        </p:txBody>
      </p:sp>
      <p:sp>
        <p:nvSpPr>
          <p:cNvPr id="5" name="Right Arrow 4"/>
          <p:cNvSpPr/>
          <p:nvPr/>
        </p:nvSpPr>
        <p:spPr>
          <a:xfrm>
            <a:off x="4480560" y="3778961"/>
            <a:ext cx="3200400" cy="772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80560" y="3594295"/>
            <a:ext cx="3058510" cy="369332"/>
          </a:xfrm>
          <a:prstGeom prst="rect">
            <a:avLst/>
          </a:prstGeom>
          <a:noFill/>
        </p:spPr>
        <p:txBody>
          <a:bodyPr wrap="square" rtlCol="0">
            <a:spAutoFit/>
          </a:bodyPr>
          <a:lstStyle/>
          <a:p>
            <a:pPr algn="ctr"/>
            <a:r>
              <a:rPr lang="en-US" dirty="0" smtClean="0">
                <a:solidFill>
                  <a:schemeClr val="accent1"/>
                </a:solidFill>
              </a:rPr>
              <a:t>Recovery?</a:t>
            </a:r>
            <a:endParaRPr lang="en-US" dirty="0">
              <a:solidFill>
                <a:schemeClr val="accent1"/>
              </a:solidFill>
            </a:endParaRPr>
          </a:p>
        </p:txBody>
      </p:sp>
      <p:pic>
        <p:nvPicPr>
          <p:cNvPr id="7" name="Picture 4" descr="Wild type (left) and gls mutant (right) Volvox carteri adults"/>
          <p:cNvPicPr>
            <a:picLocks noChangeAspect="1" noChangeArrowheads="1"/>
          </p:cNvPicPr>
          <p:nvPr/>
        </p:nvPicPr>
        <p:blipFill rotWithShape="1">
          <a:blip r:embed="rId3">
            <a:extLst>
              <a:ext uri="{28A0092B-C50C-407E-A947-70E740481C1C}">
                <a14:useLocalDpi xmlns:a14="http://schemas.microsoft.com/office/drawing/2010/main" val="0"/>
              </a:ext>
            </a:extLst>
          </a:blip>
          <a:srcRect l="2206" t="13417" r="50943" b="19640"/>
          <a:stretch/>
        </p:blipFill>
        <p:spPr bwMode="auto">
          <a:xfrm>
            <a:off x="8169100" y="2747526"/>
            <a:ext cx="1924969" cy="20628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Wild type (left) and gls mutant (right) Volvox carteri adults"/>
          <p:cNvPicPr>
            <a:picLocks noChangeAspect="1" noChangeArrowheads="1"/>
          </p:cNvPicPr>
          <p:nvPr/>
        </p:nvPicPr>
        <p:blipFill rotWithShape="1">
          <a:blip r:embed="rId3">
            <a:extLst>
              <a:ext uri="{28A0092B-C50C-407E-A947-70E740481C1C}">
                <a14:useLocalDpi xmlns:a14="http://schemas.microsoft.com/office/drawing/2010/main" val="0"/>
              </a:ext>
            </a:extLst>
          </a:blip>
          <a:srcRect l="49104" t="14124" b="20405"/>
          <a:stretch/>
        </p:blipFill>
        <p:spPr bwMode="auto">
          <a:xfrm>
            <a:off x="1854222" y="2747526"/>
            <a:ext cx="2138198" cy="20628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80960" y="4810396"/>
            <a:ext cx="2822028" cy="307777"/>
          </a:xfrm>
          <a:prstGeom prst="rect">
            <a:avLst/>
          </a:prstGeom>
          <a:noFill/>
        </p:spPr>
        <p:txBody>
          <a:bodyPr wrap="square" rtlCol="0">
            <a:spAutoFit/>
          </a:bodyPr>
          <a:lstStyle/>
          <a:p>
            <a:pPr algn="ctr"/>
            <a:r>
              <a:rPr lang="en-US" sz="1400" dirty="0" smtClean="0">
                <a:solidFill>
                  <a:schemeClr val="accent1"/>
                </a:solidFill>
              </a:rPr>
              <a:t>Healthy Adult</a:t>
            </a:r>
            <a:endParaRPr lang="en-US" sz="1400" dirty="0">
              <a:solidFill>
                <a:schemeClr val="accent1"/>
              </a:solidFill>
            </a:endParaRPr>
          </a:p>
        </p:txBody>
      </p:sp>
    </p:spTree>
    <p:extLst>
      <p:ext uri="{BB962C8B-B14F-4D97-AF65-F5344CB8AC3E}">
        <p14:creationId xmlns:p14="http://schemas.microsoft.com/office/powerpoint/2010/main" val="721772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pic>
        <p:nvPicPr>
          <p:cNvPr id="1028" name="Picture 4" descr="http://www.relativelyinteresting.com/wp-content/uploads/2013/02/are-we-al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806" y="1965960"/>
            <a:ext cx="9983908" cy="4159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58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a:t>
            </a:r>
            <a:endParaRPr lang="en-US" dirty="0"/>
          </a:p>
        </p:txBody>
      </p:sp>
      <p:sp>
        <p:nvSpPr>
          <p:cNvPr id="3" name="Content Placeholder 2"/>
          <p:cNvSpPr>
            <a:spLocks noGrp="1"/>
          </p:cNvSpPr>
          <p:nvPr>
            <p:ph idx="1"/>
          </p:nvPr>
        </p:nvSpPr>
        <p:spPr/>
        <p:txBody>
          <a:bodyPr/>
          <a:lstStyle/>
          <a:p>
            <a:r>
              <a:rPr lang="en-US" dirty="0" err="1" smtClean="0"/>
              <a:t>Michod</a:t>
            </a:r>
            <a:r>
              <a:rPr lang="en-US" dirty="0" smtClean="0"/>
              <a:t> Lab</a:t>
            </a:r>
          </a:p>
          <a:p>
            <a:pPr lvl="1"/>
            <a:r>
              <a:rPr lang="en-US" dirty="0" smtClean="0"/>
              <a:t>Dr. Patrick Ferris</a:t>
            </a:r>
          </a:p>
          <a:p>
            <a:pPr lvl="1"/>
            <a:r>
              <a:rPr lang="en-US" dirty="0" smtClean="0"/>
              <a:t>Erik </a:t>
            </a:r>
            <a:r>
              <a:rPr lang="en-US" dirty="0" err="1" smtClean="0"/>
              <a:t>Hanschen</a:t>
            </a:r>
            <a:endParaRPr lang="en-US" dirty="0" smtClean="0"/>
          </a:p>
          <a:p>
            <a:pPr lvl="1"/>
            <a:r>
              <a:rPr lang="en-US" dirty="0" smtClean="0"/>
              <a:t>Dinah Davison</a:t>
            </a:r>
          </a:p>
          <a:p>
            <a:r>
              <a:rPr lang="en-US" dirty="0"/>
              <a:t>Fares </a:t>
            </a:r>
            <a:r>
              <a:rPr lang="en-US" dirty="0" smtClean="0"/>
              <a:t>Lab</a:t>
            </a:r>
          </a:p>
          <a:p>
            <a:r>
              <a:rPr lang="en-US" dirty="0" smtClean="0"/>
              <a:t>UA-NASA Space Grant Program</a:t>
            </a:r>
            <a:endParaRPr lang="en-US" dirty="0"/>
          </a:p>
          <a:p>
            <a:r>
              <a:rPr lang="en-US" dirty="0" smtClean="0"/>
              <a:t>NASA</a:t>
            </a:r>
          </a:p>
          <a:p>
            <a:r>
              <a:rPr lang="en-US" dirty="0" smtClean="0"/>
              <a:t>NSF</a:t>
            </a:r>
          </a:p>
        </p:txBody>
      </p:sp>
    </p:spTree>
    <p:extLst>
      <p:ext uri="{BB962C8B-B14F-4D97-AF65-F5344CB8AC3E}">
        <p14:creationId xmlns:p14="http://schemas.microsoft.com/office/powerpoint/2010/main" val="42068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92500" lnSpcReduction="20000"/>
          </a:bodyPr>
          <a:lstStyle/>
          <a:p>
            <a:r>
              <a:rPr lang="en-US" dirty="0">
                <a:hlinkClick r:id="rId2"/>
              </a:rPr>
              <a:t>http://</a:t>
            </a:r>
            <a:r>
              <a:rPr lang="en-US" dirty="0" smtClean="0">
                <a:hlinkClick r:id="rId2"/>
              </a:rPr>
              <a:t>e.fastcompany.net/multisite_files/codesign/slideshow/2012/09/1670898-slide-0-evo-large.jpg</a:t>
            </a:r>
            <a:endParaRPr lang="en-US" dirty="0" smtClean="0"/>
          </a:p>
          <a:p>
            <a:r>
              <a:rPr lang="en-US" dirty="0" smtClean="0">
                <a:hlinkClick r:id="rId3"/>
              </a:rPr>
              <a:t>https</a:t>
            </a:r>
            <a:r>
              <a:rPr lang="en-US" dirty="0">
                <a:hlinkClick r:id="rId3"/>
              </a:rPr>
              <a:t>://</a:t>
            </a:r>
            <a:r>
              <a:rPr lang="en-US" dirty="0" smtClean="0">
                <a:hlinkClick r:id="rId3"/>
              </a:rPr>
              <a:t>nimravid.files.wordpress.com/2008/04/volvocide-small.jpg?w=490</a:t>
            </a:r>
            <a:endParaRPr lang="en-US" dirty="0" smtClean="0"/>
          </a:p>
          <a:p>
            <a:r>
              <a:rPr lang="en-US" dirty="0">
                <a:hlinkClick r:id="rId4"/>
              </a:rPr>
              <a:t>https://</a:t>
            </a:r>
            <a:r>
              <a:rPr lang="en-US" dirty="0" smtClean="0">
                <a:hlinkClick r:id="rId4"/>
              </a:rPr>
              <a:t>static-content.springer.com/esm/art%3A10.1186%2F1471-2164-7-321/MediaObjects/12864_2006_704_MOESM5_ESM.jpeg</a:t>
            </a:r>
            <a:endParaRPr lang="en-US" dirty="0" smtClean="0"/>
          </a:p>
          <a:p>
            <a:r>
              <a:rPr lang="en-US" dirty="0">
                <a:hlinkClick r:id="rId5"/>
              </a:rPr>
              <a:t>http://</a:t>
            </a:r>
            <a:r>
              <a:rPr lang="en-US" dirty="0" smtClean="0">
                <a:hlinkClick r:id="rId5"/>
              </a:rPr>
              <a:t>www.bio-protocol.org/attached/image/20131231/20131231214921_0080.jpg</a:t>
            </a:r>
            <a:endParaRPr lang="en-US" dirty="0" smtClean="0"/>
          </a:p>
          <a:p>
            <a:r>
              <a:rPr lang="en-US" dirty="0">
                <a:hlinkClick r:id="rId6"/>
              </a:rPr>
              <a:t>https://upload.wikimedia.org/wikipedia/commons/thumb/c/cf/Plasmid_(english).svg/2000px-Plasmid_(english).</a:t>
            </a:r>
            <a:r>
              <a:rPr lang="en-US" dirty="0" smtClean="0">
                <a:hlinkClick r:id="rId6"/>
              </a:rPr>
              <a:t>svg.png</a:t>
            </a:r>
            <a:endParaRPr lang="en-US" dirty="0" smtClean="0"/>
          </a:p>
          <a:p>
            <a:r>
              <a:rPr lang="en-US" dirty="0">
                <a:hlinkClick r:id="rId7"/>
              </a:rPr>
              <a:t>https://</a:t>
            </a:r>
            <a:r>
              <a:rPr lang="en-US" dirty="0" smtClean="0">
                <a:hlinkClick r:id="rId7"/>
              </a:rPr>
              <a:t>qph.is.quoracdn.net/main-qimg-cec043ac61e46bdb6377cb62090354c0?convert_to_webp=true</a:t>
            </a:r>
            <a:endParaRPr lang="en-US" dirty="0" smtClean="0"/>
          </a:p>
          <a:p>
            <a:r>
              <a:rPr lang="en-US" dirty="0">
                <a:hlinkClick r:id="rId8"/>
              </a:rPr>
              <a:t>http://</a:t>
            </a:r>
            <a:r>
              <a:rPr lang="en-US" dirty="0" smtClean="0">
                <a:hlinkClick r:id="rId8"/>
              </a:rPr>
              <a:t>biology.umbc.edu/files/2013/04/stmiller_researchGroupDesc_2.jpg</a:t>
            </a:r>
            <a:endParaRPr lang="en-US" dirty="0" smtClean="0"/>
          </a:p>
          <a:p>
            <a:r>
              <a:rPr lang="en-US" dirty="0">
                <a:hlinkClick r:id="rId9"/>
              </a:rPr>
              <a:t>http://</a:t>
            </a:r>
            <a:r>
              <a:rPr lang="en-US" dirty="0" smtClean="0">
                <a:hlinkClick r:id="rId9"/>
              </a:rPr>
              <a:t>www.relativelyinteresting.com/wp-content/uploads/2013/02/are-we-alone.jpg</a:t>
            </a:r>
            <a:endParaRPr lang="en-US" dirty="0" smtClean="0"/>
          </a:p>
          <a:p>
            <a:endParaRPr lang="en-US" dirty="0" smtClean="0"/>
          </a:p>
          <a:p>
            <a:endParaRPr lang="en-US" dirty="0"/>
          </a:p>
        </p:txBody>
      </p:sp>
    </p:spTree>
    <p:extLst>
      <p:ext uri="{BB962C8B-B14F-4D97-AF65-F5344CB8AC3E}">
        <p14:creationId xmlns:p14="http://schemas.microsoft.com/office/powerpoint/2010/main" val="4171803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a:t>
            </a:r>
            <a:r>
              <a:rPr lang="en-US" dirty="0" smtClean="0"/>
              <a:t>nderstanding evolution</a:t>
            </a:r>
            <a:endParaRPr lang="en-US" dirty="0"/>
          </a:p>
        </p:txBody>
      </p:sp>
      <p:pic>
        <p:nvPicPr>
          <p:cNvPr id="1026" name="Picture 2" descr="http://e.fastcompany.net/multisite_files/codesign/slideshow/2012/09/1670898-slide-0-evo-large.jpg"/>
          <p:cNvPicPr>
            <a:picLocks noChangeAspect="1" noChangeArrowheads="1"/>
          </p:cNvPicPr>
          <p:nvPr/>
        </p:nvPicPr>
        <p:blipFill rotWithShape="1">
          <a:blip r:embed="rId3">
            <a:extLst>
              <a:ext uri="{28A0092B-C50C-407E-A947-70E740481C1C}">
                <a14:useLocalDpi xmlns:a14="http://schemas.microsoft.com/office/drawing/2010/main" val="0"/>
              </a:ext>
            </a:extLst>
          </a:blip>
          <a:srcRect b="5756"/>
          <a:stretch/>
        </p:blipFill>
        <p:spPr bwMode="auto">
          <a:xfrm>
            <a:off x="284909" y="1813035"/>
            <a:ext cx="11591702" cy="4130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21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Scope</a:t>
            </a:r>
            <a:endParaRPr lang="en-US" dirty="0"/>
          </a:p>
        </p:txBody>
      </p:sp>
      <p:sp>
        <p:nvSpPr>
          <p:cNvPr id="3" name="Content Placeholder 2"/>
          <p:cNvSpPr>
            <a:spLocks noGrp="1"/>
          </p:cNvSpPr>
          <p:nvPr>
            <p:ph idx="1"/>
          </p:nvPr>
        </p:nvSpPr>
        <p:spPr>
          <a:xfrm>
            <a:off x="1143000" y="2057400"/>
            <a:ext cx="5163207" cy="4038600"/>
          </a:xfrm>
        </p:spPr>
        <p:txBody>
          <a:bodyPr/>
          <a:lstStyle/>
          <a:p>
            <a:r>
              <a:rPr lang="en-US" dirty="0" smtClean="0"/>
              <a:t>Model Organisms: Volvocine Green Algae</a:t>
            </a:r>
          </a:p>
          <a:p>
            <a:r>
              <a:rPr lang="en-US" dirty="0" smtClean="0"/>
              <a:t>Some of these algae have developed cellular differentiation, some have not</a:t>
            </a:r>
          </a:p>
          <a:p>
            <a:r>
              <a:rPr lang="en-US" dirty="0" smtClean="0"/>
              <a:t>The different species of algae in this group show different levels of complexity</a:t>
            </a:r>
            <a:endParaRPr lang="en-US" dirty="0"/>
          </a:p>
        </p:txBody>
      </p:sp>
      <p:pic>
        <p:nvPicPr>
          <p:cNvPr id="3074" name="Picture 2" descr="http://biology.umbc.edu/files/2013/04/stmiller_profInterest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6174" y="2377440"/>
            <a:ext cx="5432425" cy="407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148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t>
            </a:r>
            <a:r>
              <a:rPr lang="en-US" dirty="0" err="1" smtClean="0"/>
              <a:t>egA</a:t>
            </a:r>
            <a:r>
              <a:rPr lang="en-US" dirty="0" smtClean="0"/>
              <a:t> Gene</a:t>
            </a:r>
            <a:endParaRPr lang="en-US" dirty="0"/>
          </a:p>
        </p:txBody>
      </p:sp>
      <p:sp>
        <p:nvSpPr>
          <p:cNvPr id="3" name="Content Placeholder 2"/>
          <p:cNvSpPr>
            <a:spLocks noGrp="1"/>
          </p:cNvSpPr>
          <p:nvPr>
            <p:ph idx="1"/>
          </p:nvPr>
        </p:nvSpPr>
        <p:spPr/>
        <p:txBody>
          <a:bodyPr/>
          <a:lstStyle/>
          <a:p>
            <a:r>
              <a:rPr lang="en-US" dirty="0" smtClean="0"/>
              <a:t>This gene is present in all of the algae, even if they don’t have Cellular Differentiation</a:t>
            </a:r>
          </a:p>
          <a:p>
            <a:r>
              <a:rPr lang="en-US" dirty="0" smtClean="0"/>
              <a:t>Mutation in it causes cell to be unable to control Cellular Differentiation</a:t>
            </a:r>
          </a:p>
          <a:p>
            <a:r>
              <a:rPr lang="en-US" dirty="0" smtClean="0"/>
              <a:t>So it’s thought that changes in  </a:t>
            </a:r>
            <a:r>
              <a:rPr lang="en-US" dirty="0" err="1" smtClean="0"/>
              <a:t>regA</a:t>
            </a:r>
            <a:r>
              <a:rPr lang="en-US" dirty="0" smtClean="0"/>
              <a:t> are what caused Cellular Differentiation</a:t>
            </a:r>
          </a:p>
        </p:txBody>
      </p:sp>
      <p:pic>
        <p:nvPicPr>
          <p:cNvPr id="4098" name="Picture 2" descr="https://static-content.springer.com/esm/art%3A10.1186%2F1471-2164-7-321/MediaObjects/12864_2006_704_MOESM5_ESM.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5913"/>
          <a:stretch/>
        </p:blipFill>
        <p:spPr bwMode="auto">
          <a:xfrm>
            <a:off x="1659509" y="3832860"/>
            <a:ext cx="8519811" cy="1760220"/>
          </a:xfrm>
          <a:prstGeom prst="snip2SameRect">
            <a:avLst>
              <a:gd name="adj1" fmla="val 16667"/>
              <a:gd name="adj2" fmla="val 0"/>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59509" y="3619500"/>
            <a:ext cx="1106551" cy="701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5038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a:xfrm>
            <a:off x="1143001" y="1797269"/>
            <a:ext cx="9451428" cy="2231561"/>
          </a:xfrm>
        </p:spPr>
        <p:txBody>
          <a:bodyPr>
            <a:normAutofit/>
          </a:bodyPr>
          <a:lstStyle/>
          <a:p>
            <a:endParaRPr lang="en-US" b="1" dirty="0" smtClean="0"/>
          </a:p>
          <a:p>
            <a:r>
              <a:rPr lang="en-US" b="1" dirty="0" err="1" smtClean="0"/>
              <a:t>RegA</a:t>
            </a:r>
            <a:r>
              <a:rPr lang="en-US" b="1" dirty="0" smtClean="0"/>
              <a:t> </a:t>
            </a:r>
            <a:r>
              <a:rPr lang="en-US" b="1" dirty="0"/>
              <a:t>Evolution:</a:t>
            </a:r>
            <a:r>
              <a:rPr lang="en-US" dirty="0"/>
              <a:t> The </a:t>
            </a:r>
            <a:r>
              <a:rPr lang="en-US" dirty="0" err="1"/>
              <a:t>RegA</a:t>
            </a:r>
            <a:r>
              <a:rPr lang="en-US" dirty="0"/>
              <a:t> gene evolved to control Cellular Differentiation</a:t>
            </a:r>
            <a:r>
              <a:rPr lang="en-US" dirty="0" smtClean="0"/>
              <a:t>.</a:t>
            </a:r>
          </a:p>
          <a:p>
            <a:endParaRPr lang="en-US" b="1" dirty="0" smtClean="0"/>
          </a:p>
          <a:p>
            <a:r>
              <a:rPr lang="en-US" b="1" dirty="0" smtClean="0"/>
              <a:t>Gene Network Evolution</a:t>
            </a:r>
            <a:r>
              <a:rPr lang="en-US" dirty="0" smtClean="0"/>
              <a:t>: The rest of the gene network evolved to control Cellular Differentiation.</a:t>
            </a:r>
          </a:p>
        </p:txBody>
      </p:sp>
    </p:spTree>
    <p:extLst>
      <p:ext uri="{BB962C8B-B14F-4D97-AF65-F5344CB8AC3E}">
        <p14:creationId xmlns:p14="http://schemas.microsoft.com/office/powerpoint/2010/main" val="2537383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t>
            </a:r>
            <a:r>
              <a:rPr lang="en-US" dirty="0" err="1" smtClean="0"/>
              <a:t>regA</a:t>
            </a:r>
            <a:endParaRPr lang="en-US" dirty="0"/>
          </a:p>
        </p:txBody>
      </p:sp>
      <p:sp>
        <p:nvSpPr>
          <p:cNvPr id="3" name="Content Placeholder 2"/>
          <p:cNvSpPr>
            <a:spLocks noGrp="1"/>
          </p:cNvSpPr>
          <p:nvPr>
            <p:ph idx="1"/>
          </p:nvPr>
        </p:nvSpPr>
        <p:spPr/>
        <p:txBody>
          <a:bodyPr/>
          <a:lstStyle/>
          <a:p>
            <a:r>
              <a:rPr lang="en-US" dirty="0" smtClean="0"/>
              <a:t>There are strains of algae with mutant </a:t>
            </a:r>
            <a:r>
              <a:rPr lang="en-US" dirty="0" err="1" smtClean="0"/>
              <a:t>regA</a:t>
            </a:r>
            <a:r>
              <a:rPr lang="en-US" dirty="0" smtClean="0"/>
              <a:t> genes, which can’t control their Cellular Differentiation</a:t>
            </a:r>
          </a:p>
          <a:p>
            <a:r>
              <a:rPr lang="en-US" dirty="0"/>
              <a:t>W</a:t>
            </a:r>
            <a:r>
              <a:rPr lang="en-US" dirty="0" smtClean="0"/>
              <a:t>e put a healthy </a:t>
            </a:r>
            <a:r>
              <a:rPr lang="en-US" dirty="0" err="1" smtClean="0"/>
              <a:t>regA</a:t>
            </a:r>
            <a:r>
              <a:rPr lang="en-US" dirty="0" smtClean="0"/>
              <a:t> from a species that doesn’t have Cellular Differentiation in the mutant strain of a species that does have it</a:t>
            </a:r>
          </a:p>
        </p:txBody>
      </p:sp>
    </p:spTree>
    <p:extLst>
      <p:ext uri="{BB962C8B-B14F-4D97-AF65-F5344CB8AC3E}">
        <p14:creationId xmlns:p14="http://schemas.microsoft.com/office/powerpoint/2010/main" val="3457747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Predictions</a:t>
            </a:r>
            <a:endParaRPr lang="en-US" dirty="0"/>
          </a:p>
        </p:txBody>
      </p:sp>
      <p:sp>
        <p:nvSpPr>
          <p:cNvPr id="3" name="Content Placeholder 2"/>
          <p:cNvSpPr>
            <a:spLocks noGrp="1"/>
          </p:cNvSpPr>
          <p:nvPr>
            <p:ph idx="1"/>
          </p:nvPr>
        </p:nvSpPr>
        <p:spPr/>
        <p:txBody>
          <a:bodyPr/>
          <a:lstStyle/>
          <a:p>
            <a:r>
              <a:rPr lang="en-US" dirty="0" smtClean="0"/>
              <a:t>If the </a:t>
            </a:r>
            <a:r>
              <a:rPr lang="en-US" dirty="0" err="1"/>
              <a:t>r</a:t>
            </a:r>
            <a:r>
              <a:rPr lang="en-US" dirty="0" err="1" smtClean="0"/>
              <a:t>egA</a:t>
            </a:r>
            <a:r>
              <a:rPr lang="en-US" dirty="0" smtClean="0"/>
              <a:t> </a:t>
            </a:r>
            <a:r>
              <a:rPr lang="en-US" dirty="0" smtClean="0"/>
              <a:t>hypothesis were true, then the regenerator mutant would not recover with a healthy </a:t>
            </a:r>
            <a:r>
              <a:rPr lang="en-US" dirty="0" err="1"/>
              <a:t>r</a:t>
            </a:r>
            <a:r>
              <a:rPr lang="en-US" dirty="0" err="1" smtClean="0"/>
              <a:t>egA</a:t>
            </a:r>
            <a:r>
              <a:rPr lang="en-US" dirty="0" smtClean="0"/>
              <a:t> </a:t>
            </a:r>
            <a:r>
              <a:rPr lang="en-US" dirty="0" smtClean="0"/>
              <a:t>gene.</a:t>
            </a:r>
          </a:p>
          <a:p>
            <a:r>
              <a:rPr lang="en-US" dirty="0" smtClean="0"/>
              <a:t>If the Gene Network hypothesis were true, then the regenerator mutant would recover with a healthy </a:t>
            </a:r>
            <a:r>
              <a:rPr lang="en-US" dirty="0" err="1"/>
              <a:t>r</a:t>
            </a:r>
            <a:r>
              <a:rPr lang="en-US" dirty="0" err="1" smtClean="0"/>
              <a:t>egA</a:t>
            </a:r>
            <a:r>
              <a:rPr lang="en-US" dirty="0" smtClean="0"/>
              <a:t> </a:t>
            </a:r>
            <a:r>
              <a:rPr lang="en-US" dirty="0" smtClean="0"/>
              <a:t>gene.</a:t>
            </a:r>
            <a:endParaRPr lang="en-US" dirty="0"/>
          </a:p>
        </p:txBody>
      </p:sp>
      <p:sp>
        <p:nvSpPr>
          <p:cNvPr id="4" name="TextBox 3"/>
          <p:cNvSpPr txBox="1"/>
          <p:nvPr/>
        </p:nvSpPr>
        <p:spPr>
          <a:xfrm>
            <a:off x="1355834" y="6211614"/>
            <a:ext cx="2822028" cy="307777"/>
          </a:xfrm>
          <a:prstGeom prst="rect">
            <a:avLst/>
          </a:prstGeom>
          <a:noFill/>
        </p:spPr>
        <p:txBody>
          <a:bodyPr wrap="square" rtlCol="0">
            <a:spAutoFit/>
          </a:bodyPr>
          <a:lstStyle/>
          <a:p>
            <a:pPr algn="ctr"/>
            <a:r>
              <a:rPr lang="en-US" sz="1400" dirty="0" smtClean="0">
                <a:solidFill>
                  <a:schemeClr val="accent1"/>
                </a:solidFill>
              </a:rPr>
              <a:t>Regenerator Mutant</a:t>
            </a:r>
            <a:endParaRPr lang="en-US" sz="1400" dirty="0">
              <a:solidFill>
                <a:schemeClr val="accent1"/>
              </a:solidFill>
            </a:endParaRPr>
          </a:p>
        </p:txBody>
      </p:sp>
      <p:sp>
        <p:nvSpPr>
          <p:cNvPr id="5" name="Right Arrow 4"/>
          <p:cNvSpPr/>
          <p:nvPr/>
        </p:nvSpPr>
        <p:spPr>
          <a:xfrm>
            <a:off x="4480560" y="5134795"/>
            <a:ext cx="3200400" cy="772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80560" y="4950129"/>
            <a:ext cx="3058510" cy="369332"/>
          </a:xfrm>
          <a:prstGeom prst="rect">
            <a:avLst/>
          </a:prstGeom>
          <a:noFill/>
        </p:spPr>
        <p:txBody>
          <a:bodyPr wrap="square" rtlCol="0">
            <a:spAutoFit/>
          </a:bodyPr>
          <a:lstStyle/>
          <a:p>
            <a:pPr algn="ctr"/>
            <a:r>
              <a:rPr lang="en-US" dirty="0" smtClean="0">
                <a:solidFill>
                  <a:schemeClr val="accent1"/>
                </a:solidFill>
              </a:rPr>
              <a:t>Recovery?</a:t>
            </a:r>
            <a:endParaRPr lang="en-US" dirty="0">
              <a:solidFill>
                <a:schemeClr val="accent1"/>
              </a:solidFill>
            </a:endParaRPr>
          </a:p>
        </p:txBody>
      </p:sp>
      <p:pic>
        <p:nvPicPr>
          <p:cNvPr id="7" name="Picture 4" descr="Wild type (left) and gls mutant (right) Volvox carteri adults"/>
          <p:cNvPicPr>
            <a:picLocks noChangeAspect="1" noChangeArrowheads="1"/>
          </p:cNvPicPr>
          <p:nvPr/>
        </p:nvPicPr>
        <p:blipFill rotWithShape="1">
          <a:blip r:embed="rId3">
            <a:extLst>
              <a:ext uri="{28A0092B-C50C-407E-A947-70E740481C1C}">
                <a14:useLocalDpi xmlns:a14="http://schemas.microsoft.com/office/drawing/2010/main" val="0"/>
              </a:ext>
            </a:extLst>
          </a:blip>
          <a:srcRect l="2206" t="13417" r="50943" b="19640"/>
          <a:stretch/>
        </p:blipFill>
        <p:spPr bwMode="auto">
          <a:xfrm>
            <a:off x="8169100" y="4103360"/>
            <a:ext cx="1924969" cy="20628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Wild type (left) and gls mutant (right) Volvox carteri adults"/>
          <p:cNvPicPr>
            <a:picLocks noChangeAspect="1" noChangeArrowheads="1"/>
          </p:cNvPicPr>
          <p:nvPr/>
        </p:nvPicPr>
        <p:blipFill rotWithShape="1">
          <a:blip r:embed="rId3">
            <a:extLst>
              <a:ext uri="{28A0092B-C50C-407E-A947-70E740481C1C}">
                <a14:useLocalDpi xmlns:a14="http://schemas.microsoft.com/office/drawing/2010/main" val="0"/>
              </a:ext>
            </a:extLst>
          </a:blip>
          <a:srcRect l="49104" t="14124" b="20405"/>
          <a:stretch/>
        </p:blipFill>
        <p:spPr bwMode="auto">
          <a:xfrm>
            <a:off x="1854222" y="4103360"/>
            <a:ext cx="2138198" cy="20628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80960" y="6166230"/>
            <a:ext cx="2822028" cy="307777"/>
          </a:xfrm>
          <a:prstGeom prst="rect">
            <a:avLst/>
          </a:prstGeom>
          <a:noFill/>
        </p:spPr>
        <p:txBody>
          <a:bodyPr wrap="square" rtlCol="0">
            <a:spAutoFit/>
          </a:bodyPr>
          <a:lstStyle/>
          <a:p>
            <a:pPr algn="ctr"/>
            <a:r>
              <a:rPr lang="en-US" sz="1400" dirty="0" smtClean="0">
                <a:solidFill>
                  <a:schemeClr val="accent1"/>
                </a:solidFill>
              </a:rPr>
              <a:t>Healthy Adult</a:t>
            </a:r>
            <a:endParaRPr lang="en-US" sz="1400" dirty="0">
              <a:solidFill>
                <a:schemeClr val="accent1"/>
              </a:solidFill>
            </a:endParaRPr>
          </a:p>
        </p:txBody>
      </p:sp>
    </p:spTree>
    <p:extLst>
      <p:ext uri="{BB962C8B-B14F-4D97-AF65-F5344CB8AC3E}">
        <p14:creationId xmlns:p14="http://schemas.microsoft.com/office/powerpoint/2010/main" val="329636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4" name="Rectangle 3"/>
          <p:cNvSpPr/>
          <p:nvPr/>
        </p:nvSpPr>
        <p:spPr>
          <a:xfrm>
            <a:off x="882868" y="3090303"/>
            <a:ext cx="2396359" cy="111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Set-up</a:t>
            </a:r>
            <a:endParaRPr lang="en-US" dirty="0">
              <a:solidFill>
                <a:schemeClr val="bg1"/>
              </a:solidFill>
            </a:endParaRPr>
          </a:p>
        </p:txBody>
      </p:sp>
      <p:sp>
        <p:nvSpPr>
          <p:cNvPr id="7" name="Right Arrow 6"/>
          <p:cNvSpPr/>
          <p:nvPr/>
        </p:nvSpPr>
        <p:spPr>
          <a:xfrm>
            <a:off x="3605967" y="3442400"/>
            <a:ext cx="819807" cy="409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52514" y="3137601"/>
            <a:ext cx="2396359" cy="111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Transformations</a:t>
            </a:r>
            <a:endParaRPr lang="en-US" dirty="0">
              <a:solidFill>
                <a:schemeClr val="bg1"/>
              </a:solidFill>
            </a:endParaRPr>
          </a:p>
        </p:txBody>
      </p:sp>
      <p:sp>
        <p:nvSpPr>
          <p:cNvPr id="9" name="Right Arrow 8"/>
          <p:cNvSpPr/>
          <p:nvPr/>
        </p:nvSpPr>
        <p:spPr>
          <a:xfrm>
            <a:off x="7543013" y="3489698"/>
            <a:ext cx="819807" cy="409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22161" y="3137601"/>
            <a:ext cx="2396359" cy="111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Analysis</a:t>
            </a:r>
            <a:endParaRPr lang="en-US" dirty="0">
              <a:solidFill>
                <a:schemeClr val="bg1"/>
              </a:solidFill>
            </a:endParaRPr>
          </a:p>
        </p:txBody>
      </p:sp>
    </p:spTree>
    <p:extLst>
      <p:ext uri="{BB962C8B-B14F-4D97-AF65-F5344CB8AC3E}">
        <p14:creationId xmlns:p14="http://schemas.microsoft.com/office/powerpoint/2010/main" val="1845679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Set-up</a:t>
            </a:r>
            <a:endParaRPr lang="en-US" dirty="0"/>
          </a:p>
        </p:txBody>
      </p:sp>
      <p:pic>
        <p:nvPicPr>
          <p:cNvPr id="6150" name="Picture 6" descr="https://upload.wikimedia.org/wikipedia/commons/thumb/c/cf/Plasmid_(english).svg/2000px-Plasmid_(english).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358" y="2333297"/>
            <a:ext cx="4465735" cy="2094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2358" y="4427727"/>
            <a:ext cx="4465735" cy="276999"/>
          </a:xfrm>
          <a:prstGeom prst="rect">
            <a:avLst/>
          </a:prstGeom>
          <a:noFill/>
        </p:spPr>
        <p:txBody>
          <a:bodyPr wrap="square" rtlCol="0">
            <a:spAutoFit/>
          </a:bodyPr>
          <a:lstStyle/>
          <a:p>
            <a:pPr algn="ctr"/>
            <a:r>
              <a:rPr lang="en-US" sz="1200" dirty="0" smtClean="0"/>
              <a:t>A depiction of Plasmids inserted into a bacteria cell</a:t>
            </a:r>
            <a:endParaRPr lang="en-US" sz="1200" dirty="0"/>
          </a:p>
        </p:txBody>
      </p:sp>
      <p:pic>
        <p:nvPicPr>
          <p:cNvPr id="6152" name="Picture 8" descr="https://qph.is.quoracdn.net/main-qimg-cec043ac61e46bdb6377cb62090354c0?convert_to_webp=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917" y="1965960"/>
            <a:ext cx="3161205" cy="27383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83651" y="4704261"/>
            <a:ext cx="4465735" cy="276999"/>
          </a:xfrm>
          <a:prstGeom prst="rect">
            <a:avLst/>
          </a:prstGeom>
          <a:noFill/>
        </p:spPr>
        <p:txBody>
          <a:bodyPr wrap="square" rtlCol="0">
            <a:spAutoFit/>
          </a:bodyPr>
          <a:lstStyle/>
          <a:p>
            <a:pPr algn="ctr"/>
            <a:r>
              <a:rPr lang="en-US" sz="1200" dirty="0" smtClean="0"/>
              <a:t>What’s inside the plasmid</a:t>
            </a:r>
            <a:endParaRPr lang="en-US" sz="1200" dirty="0"/>
          </a:p>
        </p:txBody>
      </p:sp>
    </p:spTree>
    <p:extLst>
      <p:ext uri="{BB962C8B-B14F-4D97-AF65-F5344CB8AC3E}">
        <p14:creationId xmlns:p14="http://schemas.microsoft.com/office/powerpoint/2010/main" val="2353666947"/>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2260</TotalTime>
  <Words>1343</Words>
  <Application>Microsoft Office PowerPoint</Application>
  <PresentationFormat>Widescreen</PresentationFormat>
  <Paragraphs>80</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Corbel</vt:lpstr>
      <vt:lpstr>Basis</vt:lpstr>
      <vt:lpstr>On the origins of cellular differentiation</vt:lpstr>
      <vt:lpstr>Understanding evolution</vt:lpstr>
      <vt:lpstr>Project Scope</vt:lpstr>
      <vt:lpstr>regA Gene</vt:lpstr>
      <vt:lpstr>Hypothesis</vt:lpstr>
      <vt:lpstr>Testing regA</vt:lpstr>
      <vt:lpstr>Predictions</vt:lpstr>
      <vt:lpstr>Methods</vt:lpstr>
      <vt:lpstr>Methods: Set-up</vt:lpstr>
      <vt:lpstr>Methods: Transformations &amp; Analysis</vt:lpstr>
      <vt:lpstr>Methods: Analysis</vt:lpstr>
      <vt:lpstr>Summary</vt:lpstr>
      <vt:lpstr>Special Thanks</vt:lpstr>
      <vt:lpstr>Works Cited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Gary Tyree</dc:creator>
  <cp:lastModifiedBy>Gary Tyree</cp:lastModifiedBy>
  <cp:revision>58</cp:revision>
  <dcterms:created xsi:type="dcterms:W3CDTF">2016-03-29T12:08:54Z</dcterms:created>
  <dcterms:modified xsi:type="dcterms:W3CDTF">2016-04-07T06:57:36Z</dcterms:modified>
</cp:coreProperties>
</file>